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0" r:id="rId2"/>
    <p:sldMasterId id="2147483816" r:id="rId3"/>
  </p:sldMasterIdLst>
  <p:notesMasterIdLst>
    <p:notesMasterId r:id="rId25"/>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70" r:id="rId17"/>
    <p:sldId id="269" r:id="rId18"/>
    <p:sldId id="271" r:id="rId19"/>
    <p:sldId id="272" r:id="rId20"/>
    <p:sldId id="273" r:id="rId21"/>
    <p:sldId id="274" r:id="rId22"/>
    <p:sldId id="275" r:id="rId23"/>
    <p:sldId id="377" r:id="rId24"/>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8570" autoAdjust="0"/>
    <p:restoredTop sz="94964" autoAdjust="0"/>
  </p:normalViewPr>
  <p:slideViewPr>
    <p:cSldViewPr>
      <p:cViewPr>
        <p:scale>
          <a:sx n="66" d="100"/>
          <a:sy n="66" d="100"/>
        </p:scale>
        <p:origin x="-1974" y="-5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2757" tIns="46378" rIns="92757" bIns="46378" rtlCol="0"/>
          <a:lstStyle>
            <a:lvl1pPr algn="l">
              <a:defRPr sz="1200"/>
            </a:lvl1pPr>
          </a:lstStyle>
          <a:p>
            <a:endParaRPr lang="en-US"/>
          </a:p>
        </p:txBody>
      </p:sp>
      <p:sp>
        <p:nvSpPr>
          <p:cNvPr id="3" name="Date Placeholder 2"/>
          <p:cNvSpPr>
            <a:spLocks noGrp="1"/>
          </p:cNvSpPr>
          <p:nvPr>
            <p:ph type="dt" idx="1"/>
          </p:nvPr>
        </p:nvSpPr>
        <p:spPr>
          <a:xfrm>
            <a:off x="3970938" y="0"/>
            <a:ext cx="3037840" cy="461169"/>
          </a:xfrm>
          <a:prstGeom prst="rect">
            <a:avLst/>
          </a:prstGeom>
        </p:spPr>
        <p:txBody>
          <a:bodyPr vert="horz" lIns="92757" tIns="46378" rIns="92757" bIns="46378" rtlCol="0"/>
          <a:lstStyle>
            <a:lvl1pPr algn="r">
              <a:defRPr sz="1200"/>
            </a:lvl1pPr>
          </a:lstStyle>
          <a:p>
            <a:fld id="{E8AEC8C2-6F0B-43C1-A237-9E719985C2F9}" type="datetimeFigureOut">
              <a:rPr lang="en-US" smtClean="0"/>
              <a:pPr/>
              <a:t>1/22/2013</a:t>
            </a:fld>
            <a:endParaRPr lang="en-US"/>
          </a:p>
        </p:txBody>
      </p:sp>
      <p:sp>
        <p:nvSpPr>
          <p:cNvPr id="4" name="Slide Image Placeholder 3"/>
          <p:cNvSpPr>
            <a:spLocks noGrp="1" noRot="1" noChangeAspect="1"/>
          </p:cNvSpPr>
          <p:nvPr>
            <p:ph type="sldImg" idx="2"/>
          </p:nvPr>
        </p:nvSpPr>
        <p:spPr>
          <a:xfrm>
            <a:off x="1198563" y="692150"/>
            <a:ext cx="4613275" cy="3459163"/>
          </a:xfrm>
          <a:prstGeom prst="rect">
            <a:avLst/>
          </a:prstGeom>
          <a:noFill/>
          <a:ln w="12700">
            <a:solidFill>
              <a:prstClr val="black"/>
            </a:solidFill>
          </a:ln>
        </p:spPr>
        <p:txBody>
          <a:bodyPr vert="horz" lIns="92757" tIns="46378" rIns="92757" bIns="46378" rtlCol="0" anchor="ctr"/>
          <a:lstStyle/>
          <a:p>
            <a:endParaRPr lang="en-US"/>
          </a:p>
        </p:txBody>
      </p:sp>
      <p:sp>
        <p:nvSpPr>
          <p:cNvPr id="5" name="Notes Placeholder 4"/>
          <p:cNvSpPr>
            <a:spLocks noGrp="1"/>
          </p:cNvSpPr>
          <p:nvPr>
            <p:ph type="body" sz="quarter" idx="3"/>
          </p:nvPr>
        </p:nvSpPr>
        <p:spPr>
          <a:xfrm>
            <a:off x="701040" y="4381103"/>
            <a:ext cx="5608320" cy="4150519"/>
          </a:xfrm>
          <a:prstGeom prst="rect">
            <a:avLst/>
          </a:prstGeom>
        </p:spPr>
        <p:txBody>
          <a:bodyPr vert="horz" lIns="92757" tIns="46378" rIns="92757" bIns="4637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605"/>
            <a:ext cx="3037840" cy="461169"/>
          </a:xfrm>
          <a:prstGeom prst="rect">
            <a:avLst/>
          </a:prstGeom>
        </p:spPr>
        <p:txBody>
          <a:bodyPr vert="horz" lIns="92757" tIns="46378" rIns="92757" bIns="46378"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60605"/>
            <a:ext cx="3037840" cy="461169"/>
          </a:xfrm>
          <a:prstGeom prst="rect">
            <a:avLst/>
          </a:prstGeom>
        </p:spPr>
        <p:txBody>
          <a:bodyPr vert="horz" lIns="92757" tIns="46378" rIns="92757" bIns="46378" rtlCol="0" anchor="b"/>
          <a:lstStyle>
            <a:lvl1pPr algn="r">
              <a:defRPr sz="1200"/>
            </a:lvl1pPr>
          </a:lstStyle>
          <a:p>
            <a:fld id="{58A3ADB5-1A25-4E7F-B631-836C232B1029}" type="slidenum">
              <a:rPr lang="en-US" smtClean="0"/>
              <a:pPr/>
              <a:t>‹#›</a:t>
            </a:fld>
            <a:endParaRPr lang="en-US"/>
          </a:p>
        </p:txBody>
      </p:sp>
    </p:spTree>
    <p:extLst>
      <p:ext uri="{BB962C8B-B14F-4D97-AF65-F5344CB8AC3E}">
        <p14:creationId xmlns:p14="http://schemas.microsoft.com/office/powerpoint/2010/main" val="2053794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37C3769-A932-4515-8308-B26DB6A70182}" type="datetimeFigureOut">
              <a:rPr lang="en-US" smtClean="0"/>
              <a:pPr/>
              <a:t>1/22/2013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6D706B3-A381-4414-A996-C0464036A6B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37C3769-A932-4515-8308-B26DB6A70182}" type="datetimeFigureOut">
              <a:rPr lang="en-US" smtClean="0"/>
              <a:pPr/>
              <a:t>1/22/2013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6D706B3-A381-4414-A996-C0464036A6BC}"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6D706B3-A381-4414-A996-C0464036A6B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37C3769-A932-4515-8308-B26DB6A70182}" type="datetimeFigureOut">
              <a:rPr lang="en-US" smtClean="0"/>
              <a:pPr/>
              <a:t>1/22/2013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6D706B3-A381-4414-A996-C0464036A6BC}"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6D706B3-A381-4414-A996-C0464036A6B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6D706B3-A381-4414-A996-C0464036A6B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37C3769-A932-4515-8308-B26DB6A70182}" type="datetimeFigureOut">
              <a:rPr lang="en-US" smtClean="0"/>
              <a:pPr/>
              <a:t>1/22/2013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6D706B3-A381-4414-A996-C0464036A6B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37C3769-A932-4515-8308-B26DB6A70182}" type="datetimeFigureOut">
              <a:rPr lang="en-US" smtClean="0"/>
              <a:pPr/>
              <a:t>1/22/2013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6D706B3-A381-4414-A996-C0464036A6B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37C3769-A932-4515-8308-B26DB6A70182}" type="datetimeFigureOut">
              <a:rPr lang="en-US" smtClean="0"/>
              <a:pPr/>
              <a:t>1/22/2013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6D706B3-A381-4414-A996-C0464036A6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37C3769-A932-4515-8308-B26DB6A70182}" type="datetimeFigureOut">
              <a:rPr lang="en-US" smtClean="0"/>
              <a:pPr/>
              <a:t>1/22/2013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6D706B3-A381-4414-A996-C0464036A6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37C3769-A932-4515-8308-B26DB6A70182}" type="datetimeFigureOut">
              <a:rPr lang="en-US" smtClean="0"/>
              <a:pPr/>
              <a:t>1/22/2013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6D706B3-A381-4414-A996-C0464036A6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13.xml"/><Relationship Id="rId4" Type="http://schemas.openxmlformats.org/officeDocument/2006/relationships/image" Target="../media/image9.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7.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hyperlink" Target="http://ucrhealthcompliance.ucr.edu/compliance/privacy_hipaa.html" TargetMode="Externa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9.xml"/><Relationship Id="rId1" Type="http://schemas.openxmlformats.org/officeDocument/2006/relationships/slideLayout" Target="../slideLayouts/slideLayout13.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828800"/>
            <a:ext cx="7772400" cy="1829761"/>
          </a:xfrm>
        </p:spPr>
        <p:txBody>
          <a:bodyPr>
            <a:normAutofit fontScale="90000"/>
          </a:bodyPr>
          <a:lstStyle/>
          <a:p>
            <a:r>
              <a:rPr lang="en-US" dirty="0" smtClean="0"/>
              <a:t>UC Riverside Health </a:t>
            </a:r>
            <a:br>
              <a:rPr lang="en-US" dirty="0" smtClean="0"/>
            </a:br>
            <a:r>
              <a:rPr lang="en-US" dirty="0" smtClean="0"/>
              <a:t>Training and Development</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This course is designed to provide students with information about their responsibilities in preserving and protecting patient, employee, research and business information.</a:t>
            </a:r>
            <a:endParaRPr lang="en-US" dirty="0"/>
          </a:p>
        </p:txBody>
      </p:sp>
    </p:spTree>
    <p:extLst>
      <p:ext uri="{BB962C8B-B14F-4D97-AF65-F5344CB8AC3E}">
        <p14:creationId xmlns:p14="http://schemas.microsoft.com/office/powerpoint/2010/main" val="12436300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600200"/>
            <a:ext cx="7315200" cy="4525963"/>
          </a:xfrm>
        </p:spPr>
        <p:txBody>
          <a:bodyPr>
            <a:normAutofit fontScale="92500" lnSpcReduction="10000"/>
          </a:bodyPr>
          <a:lstStyle/>
          <a:p>
            <a:r>
              <a:rPr lang="en-US" dirty="0" smtClean="0"/>
              <a:t>The “Administrative Simplification” section of Health Insurance Portability and Accountability Act (HIPAA) is federal law enacted to:</a:t>
            </a:r>
          </a:p>
          <a:p>
            <a:endParaRPr lang="en-US" dirty="0" smtClean="0"/>
          </a:p>
          <a:p>
            <a:pPr lvl="1">
              <a:buFont typeface="Courier New" pitchFamily="49" charset="0"/>
              <a:buChar char="o"/>
            </a:pPr>
            <a:r>
              <a:rPr lang="en-US" dirty="0" smtClean="0"/>
              <a:t>Protect the privacy of a patient’s health information</a:t>
            </a:r>
          </a:p>
          <a:p>
            <a:pPr lvl="1">
              <a:buFont typeface="Courier New" pitchFamily="49" charset="0"/>
              <a:buChar char="o"/>
            </a:pPr>
            <a:r>
              <a:rPr lang="en-US" dirty="0" smtClean="0"/>
              <a:t>Provide for the physical and electronic security of Protected Health Information</a:t>
            </a:r>
          </a:p>
          <a:p>
            <a:pPr lvl="1">
              <a:buFont typeface="Courier New" pitchFamily="49" charset="0"/>
              <a:buChar char="o"/>
            </a:pPr>
            <a:r>
              <a:rPr lang="en-US" dirty="0" smtClean="0"/>
              <a:t>Simplify billing and other transactions with Standardized Code Sets and Transactions</a:t>
            </a:r>
          </a:p>
          <a:p>
            <a:pPr lvl="1">
              <a:buFont typeface="Courier New" pitchFamily="49" charset="0"/>
              <a:buChar char="o"/>
            </a:pPr>
            <a:r>
              <a:rPr lang="en-US" dirty="0" smtClean="0"/>
              <a:t>Specify new rights of patients to approve access/use of their medical information</a:t>
            </a:r>
            <a:endParaRPr lang="en-US" dirty="0"/>
          </a:p>
        </p:txBody>
      </p:sp>
      <p:sp>
        <p:nvSpPr>
          <p:cNvPr id="2" name="Title 1"/>
          <p:cNvSpPr>
            <a:spLocks noGrp="1"/>
          </p:cNvSpPr>
          <p:nvPr>
            <p:ph type="title"/>
          </p:nvPr>
        </p:nvSpPr>
        <p:spPr/>
        <p:txBody>
          <a:bodyPr>
            <a:normAutofit/>
          </a:bodyPr>
          <a:lstStyle/>
          <a:p>
            <a:r>
              <a:rPr lang="en-US" sz="2400" b="1" dirty="0" smtClean="0"/>
              <a:t>Health Insurance Portability &amp; Accountability Act</a:t>
            </a:r>
            <a:endParaRPr lang="en-US" sz="2400" b="1" dirty="0"/>
          </a:p>
        </p:txBody>
      </p:sp>
      <p:pic>
        <p:nvPicPr>
          <p:cNvPr id="4" name="Picture 3" descr="\\estorage.ucr.edu\som\Groups\SOM Technology\HIPAA-Training\Images\200526677-001_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3857" y="4244068"/>
            <a:ext cx="205740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0772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dirty="0" smtClean="0"/>
              <a:t>If the following identifiers are (1) created or received by a healthcare provider, health plan, or healthcare clearing house and (2) relate to the past, present, or future physical or mental condition of an individual, payment for healthcare or the provision of healthcare to the individual, then they would qualify as Protected Health Information and are protected under HIPAA.</a:t>
            </a:r>
          </a:p>
          <a:p>
            <a:r>
              <a:rPr lang="en-US" sz="1800" dirty="0" smtClean="0"/>
              <a:t>Identifiers are:</a:t>
            </a:r>
          </a:p>
          <a:p>
            <a:endParaRPr lang="en-US" sz="1800" dirty="0"/>
          </a:p>
        </p:txBody>
      </p:sp>
      <p:sp>
        <p:nvSpPr>
          <p:cNvPr id="2" name="Title 1"/>
          <p:cNvSpPr>
            <a:spLocks noGrp="1"/>
          </p:cNvSpPr>
          <p:nvPr>
            <p:ph type="title"/>
          </p:nvPr>
        </p:nvSpPr>
        <p:spPr/>
        <p:txBody>
          <a:bodyPr/>
          <a:lstStyle/>
          <a:p>
            <a:r>
              <a:rPr lang="en-US" dirty="0" smtClean="0"/>
              <a:t>HIPAA</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489066334"/>
              </p:ext>
            </p:extLst>
          </p:nvPr>
        </p:nvGraphicFramePr>
        <p:xfrm>
          <a:off x="685800" y="3581400"/>
          <a:ext cx="7924800" cy="2209800"/>
        </p:xfrm>
        <a:graphic>
          <a:graphicData uri="http://schemas.openxmlformats.org/drawingml/2006/table">
            <a:tbl>
              <a:tblPr firstRow="1" bandRow="1">
                <a:tableStyleId>{5C22544A-7EE6-4342-B048-85BDC9FD1C3A}</a:tableStyleId>
              </a:tblPr>
              <a:tblGrid>
                <a:gridCol w="3962400"/>
                <a:gridCol w="3962400"/>
              </a:tblGrid>
              <a:tr h="2209800">
                <a:tc>
                  <a:txBody>
                    <a:bodyPr/>
                    <a:lstStyle/>
                    <a:p>
                      <a:pPr marL="628650" lvl="1" indent="-171450">
                        <a:buFont typeface="Arial" pitchFamily="34" charset="0"/>
                        <a:buChar char="•"/>
                      </a:pPr>
                      <a:r>
                        <a:rPr lang="en-US" sz="1200" b="0" dirty="0" smtClean="0">
                          <a:solidFill>
                            <a:schemeClr val="tx1">
                              <a:lumMod val="95000"/>
                              <a:lumOff val="5000"/>
                            </a:schemeClr>
                          </a:solidFill>
                        </a:rPr>
                        <a:t>Name</a:t>
                      </a:r>
                    </a:p>
                    <a:p>
                      <a:pPr marL="628650" lvl="1" indent="-171450">
                        <a:buFont typeface="Arial" pitchFamily="34" charset="0"/>
                        <a:buChar char="•"/>
                      </a:pPr>
                      <a:r>
                        <a:rPr lang="en-US" sz="1200" b="0" dirty="0" smtClean="0">
                          <a:solidFill>
                            <a:schemeClr val="tx1">
                              <a:lumMod val="95000"/>
                              <a:lumOff val="5000"/>
                            </a:schemeClr>
                          </a:solidFill>
                        </a:rPr>
                        <a:t>Postal address</a:t>
                      </a:r>
                    </a:p>
                    <a:p>
                      <a:pPr marL="628650" lvl="1" indent="-171450">
                        <a:buFont typeface="Arial" pitchFamily="34" charset="0"/>
                        <a:buChar char="•"/>
                      </a:pPr>
                      <a:r>
                        <a:rPr lang="en-US" sz="1200" b="0" dirty="0" smtClean="0">
                          <a:solidFill>
                            <a:schemeClr val="tx1">
                              <a:lumMod val="95000"/>
                              <a:lumOff val="5000"/>
                            </a:schemeClr>
                          </a:solidFill>
                        </a:rPr>
                        <a:t>All elements of dates except year</a:t>
                      </a:r>
                    </a:p>
                    <a:p>
                      <a:pPr marL="628650" lvl="1" indent="-171450">
                        <a:buFont typeface="Arial" pitchFamily="34" charset="0"/>
                        <a:buChar char="•"/>
                      </a:pPr>
                      <a:r>
                        <a:rPr lang="en-US" sz="1200" b="0" dirty="0" smtClean="0">
                          <a:solidFill>
                            <a:schemeClr val="tx1">
                              <a:lumMod val="95000"/>
                              <a:lumOff val="5000"/>
                            </a:schemeClr>
                          </a:solidFill>
                        </a:rPr>
                        <a:t>Telephone number</a:t>
                      </a:r>
                    </a:p>
                    <a:p>
                      <a:pPr marL="628650" lvl="1" indent="-171450">
                        <a:buFont typeface="Arial" pitchFamily="34" charset="0"/>
                        <a:buChar char="•"/>
                      </a:pPr>
                      <a:r>
                        <a:rPr lang="en-US" sz="1200" b="0" dirty="0" smtClean="0">
                          <a:solidFill>
                            <a:schemeClr val="tx1">
                              <a:lumMod val="95000"/>
                              <a:lumOff val="5000"/>
                            </a:schemeClr>
                          </a:solidFill>
                        </a:rPr>
                        <a:t>Fax number</a:t>
                      </a:r>
                    </a:p>
                    <a:p>
                      <a:pPr marL="628650" lvl="1" indent="-171450">
                        <a:buFont typeface="Arial" pitchFamily="34" charset="0"/>
                        <a:buChar char="•"/>
                      </a:pPr>
                      <a:r>
                        <a:rPr lang="en-US" sz="1200" b="0" dirty="0" smtClean="0">
                          <a:solidFill>
                            <a:schemeClr val="tx1">
                              <a:lumMod val="95000"/>
                              <a:lumOff val="5000"/>
                            </a:schemeClr>
                          </a:solidFill>
                        </a:rPr>
                        <a:t>Email address</a:t>
                      </a:r>
                    </a:p>
                    <a:p>
                      <a:pPr marL="628650" lvl="1" indent="-171450">
                        <a:buFont typeface="Arial" pitchFamily="34" charset="0"/>
                        <a:buChar char="•"/>
                      </a:pPr>
                      <a:r>
                        <a:rPr lang="en-US" sz="1200" b="0" dirty="0" smtClean="0">
                          <a:solidFill>
                            <a:schemeClr val="tx1">
                              <a:lumMod val="95000"/>
                              <a:lumOff val="5000"/>
                            </a:schemeClr>
                          </a:solidFill>
                        </a:rPr>
                        <a:t>URL address</a:t>
                      </a:r>
                    </a:p>
                    <a:p>
                      <a:pPr marL="628650" lvl="1" indent="-171450">
                        <a:buFont typeface="Arial" pitchFamily="34" charset="0"/>
                        <a:buChar char="•"/>
                      </a:pPr>
                      <a:r>
                        <a:rPr lang="en-US" sz="1200" b="0" dirty="0" smtClean="0">
                          <a:solidFill>
                            <a:schemeClr val="tx1">
                              <a:lumMod val="95000"/>
                              <a:lumOff val="5000"/>
                            </a:schemeClr>
                          </a:solidFill>
                        </a:rPr>
                        <a:t>IP address</a:t>
                      </a:r>
                    </a:p>
                    <a:p>
                      <a:pPr marL="628650" lvl="1" indent="-171450">
                        <a:buFont typeface="Arial" pitchFamily="34" charset="0"/>
                        <a:buChar char="•"/>
                      </a:pPr>
                      <a:r>
                        <a:rPr lang="en-US" sz="1200" b="0" dirty="0" smtClean="0">
                          <a:solidFill>
                            <a:schemeClr val="tx1">
                              <a:lumMod val="95000"/>
                              <a:lumOff val="5000"/>
                            </a:schemeClr>
                          </a:solidFill>
                        </a:rPr>
                        <a:t>Social Security Number</a:t>
                      </a:r>
                    </a:p>
                    <a:p>
                      <a:endParaRPr lang="en-US" sz="1200" b="0" dirty="0">
                        <a:solidFill>
                          <a:schemeClr val="tx1">
                            <a:lumMod val="95000"/>
                            <a:lumOff val="5000"/>
                          </a:schemeClr>
                        </a:solidFill>
                      </a:endParaRPr>
                    </a:p>
                  </a:txBody>
                  <a:tcPr>
                    <a:solidFill>
                      <a:schemeClr val="bg1"/>
                    </a:solidFill>
                  </a:tcPr>
                </a:tc>
                <a:tc>
                  <a:txBody>
                    <a:bodyPr/>
                    <a:lstStyle/>
                    <a:p>
                      <a:pPr marL="171450" indent="-171450">
                        <a:buFont typeface="Arial" pitchFamily="34" charset="0"/>
                        <a:buChar char="•"/>
                      </a:pPr>
                      <a:r>
                        <a:rPr lang="en-US" sz="1200" b="0" dirty="0" smtClean="0">
                          <a:solidFill>
                            <a:schemeClr val="tx1">
                              <a:lumMod val="95000"/>
                              <a:lumOff val="5000"/>
                            </a:schemeClr>
                          </a:solidFill>
                        </a:rPr>
                        <a:t>Account numbers</a:t>
                      </a:r>
                    </a:p>
                    <a:p>
                      <a:pPr marL="171450" indent="-171450">
                        <a:buFont typeface="Arial" pitchFamily="34" charset="0"/>
                        <a:buChar char="•"/>
                      </a:pPr>
                      <a:r>
                        <a:rPr lang="en-US" sz="1200" b="0" dirty="0" smtClean="0">
                          <a:solidFill>
                            <a:schemeClr val="tx1">
                              <a:lumMod val="95000"/>
                              <a:lumOff val="5000"/>
                            </a:schemeClr>
                          </a:solidFill>
                        </a:rPr>
                        <a:t>License</a:t>
                      </a:r>
                      <a:r>
                        <a:rPr lang="en-US" sz="1200" b="0" baseline="0" dirty="0" smtClean="0">
                          <a:solidFill>
                            <a:schemeClr val="tx1">
                              <a:lumMod val="95000"/>
                              <a:lumOff val="5000"/>
                            </a:schemeClr>
                          </a:solidFill>
                        </a:rPr>
                        <a:t> number</a:t>
                      </a:r>
                    </a:p>
                    <a:p>
                      <a:pPr marL="171450" indent="-171450">
                        <a:buFont typeface="Arial" pitchFamily="34" charset="0"/>
                        <a:buChar char="•"/>
                      </a:pPr>
                      <a:r>
                        <a:rPr lang="en-US" sz="1200" b="0" baseline="0" dirty="0" smtClean="0">
                          <a:solidFill>
                            <a:schemeClr val="tx1">
                              <a:lumMod val="95000"/>
                              <a:lumOff val="5000"/>
                            </a:schemeClr>
                          </a:solidFill>
                        </a:rPr>
                        <a:t>Medical record number</a:t>
                      </a:r>
                    </a:p>
                    <a:p>
                      <a:pPr marL="171450" indent="-171450">
                        <a:buFont typeface="Arial" pitchFamily="34" charset="0"/>
                        <a:buChar char="•"/>
                      </a:pPr>
                      <a:r>
                        <a:rPr lang="en-US" sz="1200" b="0" baseline="0" dirty="0" smtClean="0">
                          <a:solidFill>
                            <a:schemeClr val="tx1">
                              <a:lumMod val="95000"/>
                              <a:lumOff val="5000"/>
                            </a:schemeClr>
                          </a:solidFill>
                        </a:rPr>
                        <a:t>Health plan beneficiary number</a:t>
                      </a:r>
                    </a:p>
                    <a:p>
                      <a:pPr marL="171450" indent="-171450">
                        <a:buFont typeface="Arial" pitchFamily="34" charset="0"/>
                        <a:buChar char="•"/>
                      </a:pPr>
                      <a:r>
                        <a:rPr lang="en-US" sz="1200" b="0" baseline="0" dirty="0" smtClean="0">
                          <a:solidFill>
                            <a:schemeClr val="tx1">
                              <a:lumMod val="95000"/>
                              <a:lumOff val="5000"/>
                            </a:schemeClr>
                          </a:solidFill>
                        </a:rPr>
                        <a:t>Device identifiers and their serial number</a:t>
                      </a:r>
                    </a:p>
                    <a:p>
                      <a:pPr marL="171450" indent="-171450">
                        <a:buFont typeface="Arial" pitchFamily="34" charset="0"/>
                        <a:buChar char="•"/>
                      </a:pPr>
                      <a:r>
                        <a:rPr lang="en-US" sz="1200" b="0" baseline="0" dirty="0" smtClean="0">
                          <a:solidFill>
                            <a:schemeClr val="tx1">
                              <a:lumMod val="95000"/>
                              <a:lumOff val="5000"/>
                            </a:schemeClr>
                          </a:solidFill>
                        </a:rPr>
                        <a:t>Vehicle identifiers and their serial number</a:t>
                      </a:r>
                    </a:p>
                    <a:p>
                      <a:pPr marL="171450" indent="-171450">
                        <a:buFont typeface="Arial" pitchFamily="34" charset="0"/>
                        <a:buChar char="•"/>
                      </a:pPr>
                      <a:r>
                        <a:rPr lang="en-US" sz="1200" b="0" baseline="0" dirty="0" smtClean="0">
                          <a:solidFill>
                            <a:schemeClr val="tx1">
                              <a:lumMod val="95000"/>
                              <a:lumOff val="5000"/>
                            </a:schemeClr>
                          </a:solidFill>
                        </a:rPr>
                        <a:t>Biometric identifiers (finger and voice prints)</a:t>
                      </a:r>
                    </a:p>
                    <a:p>
                      <a:pPr marL="171450" indent="-171450">
                        <a:buFont typeface="Arial" pitchFamily="34" charset="0"/>
                        <a:buChar char="•"/>
                      </a:pPr>
                      <a:r>
                        <a:rPr lang="en-US" sz="1200" b="0" baseline="0" dirty="0" smtClean="0">
                          <a:solidFill>
                            <a:schemeClr val="tx1">
                              <a:lumMod val="95000"/>
                              <a:lumOff val="5000"/>
                            </a:schemeClr>
                          </a:solidFill>
                        </a:rPr>
                        <a:t>Full face photos and other comparable images</a:t>
                      </a:r>
                    </a:p>
                    <a:p>
                      <a:pPr marL="171450" indent="-171450">
                        <a:buFont typeface="Arial" pitchFamily="34" charset="0"/>
                        <a:buChar char="•"/>
                      </a:pPr>
                      <a:r>
                        <a:rPr lang="en-US" sz="1200" b="0" baseline="0" dirty="0" smtClean="0">
                          <a:solidFill>
                            <a:schemeClr val="tx1">
                              <a:lumMod val="95000"/>
                              <a:lumOff val="5000"/>
                            </a:schemeClr>
                          </a:solidFill>
                        </a:rPr>
                        <a:t>Any other unique identifying number, code, or characteristic</a:t>
                      </a:r>
                      <a:endParaRPr lang="en-US" sz="1200" b="0" dirty="0">
                        <a:solidFill>
                          <a:schemeClr val="tx1">
                            <a:lumMod val="95000"/>
                            <a:lumOff val="5000"/>
                          </a:schemeClr>
                        </a:solidFill>
                      </a:endParaRPr>
                    </a:p>
                  </a:txBody>
                  <a:tcPr>
                    <a:solidFill>
                      <a:schemeClr val="bg1"/>
                    </a:solidFill>
                  </a:tcPr>
                </a:tc>
              </a:tr>
            </a:tbl>
          </a:graphicData>
        </a:graphic>
      </p:graphicFrame>
    </p:spTree>
    <p:extLst>
      <p:ext uri="{BB962C8B-B14F-4D97-AF65-F5344CB8AC3E}">
        <p14:creationId xmlns:p14="http://schemas.microsoft.com/office/powerpoint/2010/main" val="1391508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We must protect all forms of personal and health information which include:</a:t>
            </a:r>
          </a:p>
          <a:p>
            <a:pPr lvl="1">
              <a:buFont typeface="Courier New" pitchFamily="49" charset="0"/>
              <a:buChar char="o"/>
            </a:pPr>
            <a:r>
              <a:rPr lang="en-US" dirty="0" smtClean="0"/>
              <a:t>Written (e.g. Documents, mail)</a:t>
            </a:r>
          </a:p>
          <a:p>
            <a:pPr lvl="1">
              <a:buFont typeface="Courier New" pitchFamily="49" charset="0"/>
              <a:buChar char="o"/>
            </a:pPr>
            <a:r>
              <a:rPr lang="en-US" dirty="0" smtClean="0"/>
              <a:t>Spoken  (e.g. Phones, conversations)</a:t>
            </a:r>
          </a:p>
          <a:p>
            <a:pPr lvl="1">
              <a:buFont typeface="Courier New" pitchFamily="49" charset="0"/>
              <a:buChar char="o"/>
            </a:pPr>
            <a:r>
              <a:rPr lang="en-US" dirty="0" smtClean="0"/>
              <a:t>Electronic  (e.g. Computers, PDA)</a:t>
            </a:r>
            <a:endParaRPr lang="en-US" dirty="0"/>
          </a:p>
        </p:txBody>
      </p:sp>
      <p:sp>
        <p:nvSpPr>
          <p:cNvPr id="2" name="Title 1"/>
          <p:cNvSpPr>
            <a:spLocks noGrp="1"/>
          </p:cNvSpPr>
          <p:nvPr>
            <p:ph type="title"/>
          </p:nvPr>
        </p:nvSpPr>
        <p:spPr/>
        <p:txBody>
          <a:bodyPr/>
          <a:lstStyle/>
          <a:p>
            <a:r>
              <a:rPr lang="en-US" dirty="0" smtClean="0"/>
              <a:t>HIPAA</a:t>
            </a:r>
            <a:endParaRPr lang="en-US" dirty="0"/>
          </a:p>
        </p:txBody>
      </p:sp>
      <p:pic>
        <p:nvPicPr>
          <p:cNvPr id="4" name="Picture 3" descr="\\estorage.ucr.edu\som\Groups\SOM Technology\HIPAA-Training\Images\Infoprotec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0143" y="3886200"/>
            <a:ext cx="4746625"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96335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Who has follow the HIPAA law?</a:t>
            </a:r>
          </a:p>
          <a:p>
            <a:pPr lvl="1">
              <a:buFont typeface="Courier New" pitchFamily="49" charset="0"/>
              <a:buChar char="o"/>
            </a:pPr>
            <a:r>
              <a:rPr lang="en-US" dirty="0" smtClean="0">
                <a:hlinkClick r:id="rId2" action="ppaction://hlinksldjump"/>
              </a:rPr>
              <a:t>Physicians</a:t>
            </a:r>
            <a:endParaRPr lang="en-US" dirty="0" smtClean="0"/>
          </a:p>
          <a:p>
            <a:pPr lvl="1">
              <a:buFont typeface="Courier New" pitchFamily="49" charset="0"/>
              <a:buChar char="o"/>
            </a:pPr>
            <a:r>
              <a:rPr lang="en-US" dirty="0" smtClean="0">
                <a:hlinkClick r:id="rId2" action="ppaction://hlinksldjump"/>
              </a:rPr>
              <a:t>Physicians and other patient care providers</a:t>
            </a:r>
            <a:endParaRPr lang="en-US" dirty="0" smtClean="0"/>
          </a:p>
          <a:p>
            <a:pPr lvl="1">
              <a:buFont typeface="Courier New" pitchFamily="49" charset="0"/>
              <a:buChar char="o"/>
            </a:pPr>
            <a:r>
              <a:rPr lang="en-US" dirty="0" smtClean="0">
                <a:hlinkClick r:id="rId2" action="ppaction://hlinksldjump"/>
              </a:rPr>
              <a:t>Only supervisors and other administrators</a:t>
            </a:r>
            <a:endParaRPr lang="en-US" dirty="0" smtClean="0"/>
          </a:p>
          <a:p>
            <a:pPr lvl="1">
              <a:buFont typeface="Courier New" pitchFamily="49" charset="0"/>
              <a:buChar char="o"/>
            </a:pPr>
            <a:r>
              <a:rPr lang="en-US" dirty="0" smtClean="0">
                <a:hlinkClick r:id="rId3" action="ppaction://hlinksldjump"/>
              </a:rPr>
              <a:t>All UC Riverside workforce members</a:t>
            </a:r>
            <a:endParaRPr lang="en-US" dirty="0"/>
          </a:p>
        </p:txBody>
      </p:sp>
      <p:sp>
        <p:nvSpPr>
          <p:cNvPr id="2" name="Title 1"/>
          <p:cNvSpPr>
            <a:spLocks noGrp="1"/>
          </p:cNvSpPr>
          <p:nvPr>
            <p:ph type="title"/>
          </p:nvPr>
        </p:nvSpPr>
        <p:spPr/>
        <p:txBody>
          <a:bodyPr/>
          <a:lstStyle/>
          <a:p>
            <a:r>
              <a:rPr lang="en-US" dirty="0" smtClean="0"/>
              <a:t>What Do You Think?</a:t>
            </a:r>
            <a:endParaRPr lang="en-US" dirty="0"/>
          </a:p>
        </p:txBody>
      </p:sp>
      <p:pic>
        <p:nvPicPr>
          <p:cNvPr id="4" name="Picture 3" descr="\\estorage.ucr.edu\som\Groups\SOM Technology\HIPAA-Training\Images\whatdoyouthink_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15000" y="4401946"/>
            <a:ext cx="3276600" cy="2362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27110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Try again. Here is a tip: Aren’t there other members of the UC Riverside workforce who need to follow the HIPAA law?</a:t>
            </a:r>
            <a:endParaRPr lang="en-US" dirty="0"/>
          </a:p>
        </p:txBody>
      </p:sp>
      <p:sp>
        <p:nvSpPr>
          <p:cNvPr id="2" name="Title 1"/>
          <p:cNvSpPr>
            <a:spLocks noGrp="1"/>
          </p:cNvSpPr>
          <p:nvPr>
            <p:ph type="title"/>
          </p:nvPr>
        </p:nvSpPr>
        <p:spPr/>
        <p:txBody>
          <a:bodyPr/>
          <a:lstStyle/>
          <a:p>
            <a:r>
              <a:rPr lang="en-US" dirty="0" smtClean="0"/>
              <a:t>Incorrect</a:t>
            </a:r>
            <a:endParaRPr lang="en-US" dirty="0"/>
          </a:p>
        </p:txBody>
      </p:sp>
    </p:spTree>
    <p:extLst>
      <p:ext uri="{BB962C8B-B14F-4D97-AF65-F5344CB8AC3E}">
        <p14:creationId xmlns:p14="http://schemas.microsoft.com/office/powerpoint/2010/main" val="3551006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All University HIPAA workforce members have to follow HIPAA law</a:t>
            </a:r>
            <a:endParaRPr lang="en-US" dirty="0"/>
          </a:p>
        </p:txBody>
      </p:sp>
      <p:sp>
        <p:nvSpPr>
          <p:cNvPr id="2" name="Title 1"/>
          <p:cNvSpPr>
            <a:spLocks noGrp="1"/>
          </p:cNvSpPr>
          <p:nvPr>
            <p:ph type="title"/>
          </p:nvPr>
        </p:nvSpPr>
        <p:spPr/>
        <p:txBody>
          <a:bodyPr/>
          <a:lstStyle/>
          <a:p>
            <a:r>
              <a:rPr lang="en-US" dirty="0" smtClean="0"/>
              <a:t>Correct</a:t>
            </a:r>
            <a:endParaRPr lang="en-US" dirty="0"/>
          </a:p>
        </p:txBody>
      </p:sp>
    </p:spTree>
    <p:extLst>
      <p:ext uri="{BB962C8B-B14F-4D97-AF65-F5344CB8AC3E}">
        <p14:creationId xmlns:p14="http://schemas.microsoft.com/office/powerpoint/2010/main" val="15689037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This is Edward Book. He is a patient at a UC facility. Which items are you required to protect under state and federal privacy laws?</a:t>
            </a:r>
          </a:p>
          <a:p>
            <a:pPr lvl="1">
              <a:buFont typeface="Courier New" pitchFamily="49" charset="0"/>
              <a:buChar char="o"/>
            </a:pPr>
            <a:r>
              <a:rPr lang="en-US" dirty="0" smtClean="0">
                <a:hlinkClick r:id="rId2" action="ppaction://hlinksldjump"/>
              </a:rPr>
              <a:t>Phone number and fax number</a:t>
            </a:r>
            <a:endParaRPr lang="en-US" dirty="0" smtClean="0"/>
          </a:p>
          <a:p>
            <a:pPr lvl="1">
              <a:buFont typeface="Courier New" pitchFamily="49" charset="0"/>
              <a:buChar char="o"/>
            </a:pPr>
            <a:r>
              <a:rPr lang="en-US" dirty="0" smtClean="0">
                <a:hlinkClick r:id="rId2" action="ppaction://hlinksldjump"/>
              </a:rPr>
              <a:t>Social security number and health insurance number</a:t>
            </a:r>
            <a:endParaRPr lang="en-US" dirty="0" smtClean="0"/>
          </a:p>
          <a:p>
            <a:pPr lvl="1">
              <a:buFont typeface="Courier New" pitchFamily="49" charset="0"/>
              <a:buChar char="o"/>
            </a:pPr>
            <a:r>
              <a:rPr lang="en-US" dirty="0" smtClean="0">
                <a:hlinkClick r:id="rId2" action="ppaction://hlinksldjump"/>
              </a:rPr>
              <a:t>Email address and URL or IP address</a:t>
            </a:r>
            <a:endParaRPr lang="en-US" dirty="0" smtClean="0"/>
          </a:p>
          <a:p>
            <a:pPr lvl="1">
              <a:buFont typeface="Courier New" pitchFamily="49" charset="0"/>
              <a:buChar char="o"/>
            </a:pPr>
            <a:r>
              <a:rPr lang="en-US" dirty="0" smtClean="0">
                <a:hlinkClick r:id="rId2" action="ppaction://hlinksldjump"/>
              </a:rPr>
              <a:t>His name and his wife’s name</a:t>
            </a:r>
            <a:endParaRPr lang="en-US" dirty="0" smtClean="0"/>
          </a:p>
          <a:p>
            <a:pPr lvl="1">
              <a:buFont typeface="Courier New" pitchFamily="49" charset="0"/>
              <a:buChar char="o"/>
            </a:pPr>
            <a:r>
              <a:rPr lang="en-US" dirty="0" smtClean="0">
                <a:hlinkClick r:id="rId3" action="ppaction://hlinksldjump"/>
              </a:rPr>
              <a:t>All of the above</a:t>
            </a:r>
            <a:endParaRPr lang="en-US" dirty="0"/>
          </a:p>
        </p:txBody>
      </p:sp>
      <p:sp>
        <p:nvSpPr>
          <p:cNvPr id="2" name="Title 1"/>
          <p:cNvSpPr>
            <a:spLocks noGrp="1"/>
          </p:cNvSpPr>
          <p:nvPr>
            <p:ph type="title"/>
          </p:nvPr>
        </p:nvSpPr>
        <p:spPr/>
        <p:txBody>
          <a:bodyPr/>
          <a:lstStyle/>
          <a:p>
            <a:r>
              <a:rPr lang="en-US" dirty="0" smtClean="0"/>
              <a:t>What Do You Think?</a:t>
            </a:r>
            <a:endParaRPr lang="en-US" dirty="0"/>
          </a:p>
        </p:txBody>
      </p:sp>
    </p:spTree>
    <p:extLst>
      <p:ext uri="{BB962C8B-B14F-4D97-AF65-F5344CB8AC3E}">
        <p14:creationId xmlns:p14="http://schemas.microsoft.com/office/powerpoint/2010/main" val="11833025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Try again. Here is a tip: These are only some of the pieces of information that are required to be protected and which can be used to identify the patient. Ask yourself: Does the information I am using help identify a person in some way?</a:t>
            </a:r>
            <a:endParaRPr lang="en-US" dirty="0"/>
          </a:p>
        </p:txBody>
      </p:sp>
      <p:sp>
        <p:nvSpPr>
          <p:cNvPr id="2" name="Title 1"/>
          <p:cNvSpPr>
            <a:spLocks noGrp="1"/>
          </p:cNvSpPr>
          <p:nvPr>
            <p:ph type="title"/>
          </p:nvPr>
        </p:nvSpPr>
        <p:spPr/>
        <p:txBody>
          <a:bodyPr/>
          <a:lstStyle/>
          <a:p>
            <a:r>
              <a:rPr lang="en-US" dirty="0" smtClean="0"/>
              <a:t>Incorrect</a:t>
            </a:r>
            <a:endParaRPr lang="en-US" dirty="0"/>
          </a:p>
        </p:txBody>
      </p:sp>
    </p:spTree>
    <p:extLst>
      <p:ext uri="{BB962C8B-B14F-4D97-AF65-F5344CB8AC3E}">
        <p14:creationId xmlns:p14="http://schemas.microsoft.com/office/powerpoint/2010/main" val="2492974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All of these elements identify the patient and we are required to protect them</a:t>
            </a:r>
            <a:endParaRPr lang="en-US" dirty="0"/>
          </a:p>
        </p:txBody>
      </p:sp>
      <p:sp>
        <p:nvSpPr>
          <p:cNvPr id="2" name="Title 1"/>
          <p:cNvSpPr>
            <a:spLocks noGrp="1"/>
          </p:cNvSpPr>
          <p:nvPr>
            <p:ph type="title"/>
          </p:nvPr>
        </p:nvSpPr>
        <p:spPr/>
        <p:txBody>
          <a:bodyPr/>
          <a:lstStyle/>
          <a:p>
            <a:r>
              <a:rPr lang="en-US" dirty="0" smtClean="0"/>
              <a:t>Correct</a:t>
            </a:r>
            <a:endParaRPr lang="en-US" dirty="0"/>
          </a:p>
        </p:txBody>
      </p:sp>
    </p:spTree>
    <p:extLst>
      <p:ext uri="{BB962C8B-B14F-4D97-AF65-F5344CB8AC3E}">
        <p14:creationId xmlns:p14="http://schemas.microsoft.com/office/powerpoint/2010/main" val="15542661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There are a lot of different pieces of information that we need to protect in the course of our work. Because of this, it can be difficult to remember all of it.</a:t>
            </a:r>
          </a:p>
          <a:p>
            <a:endParaRPr lang="en-US" dirty="0" smtClean="0"/>
          </a:p>
          <a:p>
            <a:r>
              <a:rPr lang="en-US" dirty="0" smtClean="0"/>
              <a:t>One tip to remember, instead of trying to remember all of the details, take a step back and look at the bigger picture. </a:t>
            </a:r>
          </a:p>
          <a:p>
            <a:endParaRPr lang="en-US" dirty="0" smtClean="0"/>
          </a:p>
          <a:p>
            <a:r>
              <a:rPr lang="en-US" dirty="0" smtClean="0"/>
              <a:t>Ask yourself: "Does the information I am using help identify a person in some way?”</a:t>
            </a:r>
          </a:p>
          <a:p>
            <a:endParaRPr lang="en-US" dirty="0" smtClean="0"/>
          </a:p>
          <a:p>
            <a:r>
              <a:rPr lang="en-US" dirty="0" smtClean="0"/>
              <a:t>If it does, you should treat it as protected information. If you are not sure, you should STOP and ask your supervisor. Your supervisor can provide direction and support.</a:t>
            </a:r>
          </a:p>
          <a:p>
            <a:endParaRPr lang="en-US" dirty="0"/>
          </a:p>
        </p:txBody>
      </p:sp>
      <p:sp>
        <p:nvSpPr>
          <p:cNvPr id="2" name="Title 1"/>
          <p:cNvSpPr>
            <a:spLocks noGrp="1"/>
          </p:cNvSpPr>
          <p:nvPr>
            <p:ph type="title"/>
          </p:nvPr>
        </p:nvSpPr>
        <p:spPr/>
        <p:txBody>
          <a:bodyPr/>
          <a:lstStyle/>
          <a:p>
            <a:r>
              <a:rPr lang="en-US" dirty="0" smtClean="0"/>
              <a:t>Perspective</a:t>
            </a:r>
            <a:endParaRPr lang="en-US" dirty="0"/>
          </a:p>
        </p:txBody>
      </p:sp>
    </p:spTree>
    <p:extLst>
      <p:ext uri="{BB962C8B-B14F-4D97-AF65-F5344CB8AC3E}">
        <p14:creationId xmlns:p14="http://schemas.microsoft.com/office/powerpoint/2010/main" val="39716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dirty="0" smtClean="0"/>
              <a:t>Privacy and Security Training (or equivalent UC training) is required by the federal Health Insurance Portability and Accountability Act of 1996 (HIPAA) for all workforce members of UC’s designated Single Health Care Component (SHCC). The SHCC is comprised of:</a:t>
            </a:r>
          </a:p>
          <a:p>
            <a:pPr lvl="1">
              <a:buFont typeface="Courier New" pitchFamily="49" charset="0"/>
              <a:buChar char="o"/>
            </a:pPr>
            <a:r>
              <a:rPr lang="en-US" dirty="0" smtClean="0"/>
              <a:t>The medical centers and clinics at Davis, Irvine, Los Angeles, San Diego, and </a:t>
            </a:r>
          </a:p>
          <a:p>
            <a:pPr lvl="1">
              <a:buFont typeface="Courier New" pitchFamily="49" charset="0"/>
              <a:buChar char="o"/>
            </a:pPr>
            <a:r>
              <a:rPr lang="en-US" dirty="0" smtClean="0"/>
              <a:t>      San Francisco, and any future such entities that may be created;</a:t>
            </a:r>
          </a:p>
          <a:p>
            <a:pPr lvl="1">
              <a:buFont typeface="Courier New" pitchFamily="49" charset="0"/>
              <a:buChar char="o"/>
            </a:pPr>
            <a:r>
              <a:rPr lang="en-US" dirty="0" smtClean="0"/>
              <a:t>Clinical operations of the health professional schools at various campuses that, </a:t>
            </a:r>
          </a:p>
          <a:p>
            <a:pPr lvl="1">
              <a:buFont typeface="Courier New" pitchFamily="49" charset="0"/>
              <a:buChar char="o"/>
            </a:pPr>
            <a:r>
              <a:rPr lang="en-US" dirty="0" smtClean="0"/>
              <a:t>      as individual organization units, perform covered functions (i.e. as healthcare </a:t>
            </a:r>
          </a:p>
          <a:p>
            <a:pPr lvl="1">
              <a:buFont typeface="Courier New" pitchFamily="49" charset="0"/>
              <a:buChar char="o"/>
            </a:pPr>
            <a:r>
              <a:rPr lang="en-US" dirty="0" smtClean="0"/>
              <a:t>      providers, engage in covered transactions);</a:t>
            </a:r>
          </a:p>
          <a:p>
            <a:pPr lvl="1">
              <a:buFont typeface="Courier New" pitchFamily="49" charset="0"/>
              <a:buChar char="o"/>
            </a:pPr>
            <a:r>
              <a:rPr lang="en-US" dirty="0" smtClean="0"/>
              <a:t>Student Health Centers at all campuses;</a:t>
            </a:r>
          </a:p>
          <a:p>
            <a:pPr lvl="1">
              <a:buFont typeface="Courier New" pitchFamily="49" charset="0"/>
              <a:buChar char="o"/>
            </a:pPr>
            <a:r>
              <a:rPr lang="en-US" dirty="0" smtClean="0"/>
              <a:t>Occupational Health Centers at some campuses;</a:t>
            </a:r>
          </a:p>
          <a:p>
            <a:pPr lvl="1">
              <a:buFont typeface="Courier New" pitchFamily="49" charset="0"/>
              <a:buChar char="o"/>
            </a:pPr>
            <a:r>
              <a:rPr lang="en-US" dirty="0" smtClean="0"/>
              <a:t>Internal Employee Assistance programs (i.e. staffed by UC employees and </a:t>
            </a:r>
          </a:p>
          <a:p>
            <a:pPr lvl="1">
              <a:buFont typeface="Courier New" pitchFamily="49" charset="0"/>
              <a:buChar char="o"/>
            </a:pPr>
            <a:r>
              <a:rPr lang="en-US" dirty="0" smtClean="0"/>
              <a:t>      operated using UC resources); and </a:t>
            </a:r>
          </a:p>
          <a:p>
            <a:pPr lvl="1">
              <a:buFont typeface="Courier New" pitchFamily="49" charset="0"/>
              <a:buChar char="o"/>
            </a:pPr>
            <a:r>
              <a:rPr lang="en-US" dirty="0" smtClean="0"/>
              <a:t>Any other UC entities that engage in covered functions with Protected Health </a:t>
            </a:r>
          </a:p>
          <a:p>
            <a:pPr lvl="1">
              <a:buFont typeface="Courier New" pitchFamily="49" charset="0"/>
              <a:buChar char="o"/>
            </a:pPr>
            <a:r>
              <a:rPr lang="en-US" dirty="0" smtClean="0"/>
              <a:t>      Information</a:t>
            </a:r>
          </a:p>
          <a:p>
            <a:endParaRPr lang="en-US" dirty="0" smtClean="0"/>
          </a:p>
          <a:p>
            <a:r>
              <a:rPr lang="en-US" dirty="0" smtClean="0"/>
              <a:t>This training is also required for all workforce members of UC’s designated Single </a:t>
            </a:r>
          </a:p>
          <a:p>
            <a:r>
              <a:rPr lang="en-US" dirty="0" smtClean="0"/>
              <a:t>Health Plan Component (SHPC), which is comprised of UC’s self-insured health or </a:t>
            </a:r>
          </a:p>
          <a:p>
            <a:r>
              <a:rPr lang="en-US" dirty="0" smtClean="0"/>
              <a:t>group health plans.</a:t>
            </a:r>
            <a:endParaRPr lang="en-US" dirty="0"/>
          </a:p>
        </p:txBody>
      </p:sp>
      <p:sp>
        <p:nvSpPr>
          <p:cNvPr id="2" name="Title 1"/>
          <p:cNvSpPr>
            <a:spLocks noGrp="1"/>
          </p:cNvSpPr>
          <p:nvPr>
            <p:ph type="title"/>
          </p:nvPr>
        </p:nvSpPr>
        <p:spPr/>
        <p:txBody>
          <a:bodyPr>
            <a:normAutofit/>
          </a:bodyPr>
          <a:lstStyle/>
          <a:p>
            <a:r>
              <a:rPr lang="en-US" sz="2800" dirty="0" smtClean="0"/>
              <a:t>Privacy and Security Training -Introduction</a:t>
            </a:r>
            <a:endParaRPr lang="en-US" sz="2800" dirty="0"/>
          </a:p>
        </p:txBody>
      </p:sp>
      <p:pic>
        <p:nvPicPr>
          <p:cNvPr id="4" name="Picture 3" descr="\\estorage.ucr.edu\som\Groups\SOM Technology\HIPAA-Training\Images\78520205.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2800" y="5319486"/>
            <a:ext cx="1137313"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41372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6629400" cy="3962399"/>
          </a:xfrm>
        </p:spPr>
        <p:txBody>
          <a:bodyPr>
            <a:normAutofit fontScale="92500" lnSpcReduction="10000"/>
          </a:bodyPr>
          <a:lstStyle/>
          <a:p>
            <a:r>
              <a:rPr lang="en-US" dirty="0" smtClean="0"/>
              <a:t>You have completed the lesson for Privacy Laws.</a:t>
            </a:r>
          </a:p>
          <a:p>
            <a:r>
              <a:rPr lang="en-US" dirty="0" smtClean="0"/>
              <a:t>You should now be able to:</a:t>
            </a:r>
          </a:p>
          <a:p>
            <a:pPr lvl="1">
              <a:buFont typeface="Courier New" pitchFamily="49" charset="0"/>
              <a:buChar char="o"/>
            </a:pPr>
            <a:r>
              <a:rPr lang="en-US" dirty="0" smtClean="0"/>
              <a:t>Identify the types of information required to be protected under California's state privacy laws</a:t>
            </a:r>
          </a:p>
          <a:p>
            <a:pPr lvl="1">
              <a:buFont typeface="Courier New" pitchFamily="49" charset="0"/>
              <a:buChar char="o"/>
            </a:pPr>
            <a:r>
              <a:rPr lang="en-US" dirty="0" smtClean="0"/>
              <a:t>Identify the types of information required to be protected under the federal Health Insurance Portability and Accountability Act (HIPAA)</a:t>
            </a:r>
          </a:p>
          <a:p>
            <a:pPr lvl="1">
              <a:buFont typeface="Courier New" pitchFamily="49" charset="0"/>
              <a:buChar char="o"/>
            </a:pPr>
            <a:r>
              <a:rPr lang="en-US" dirty="0" smtClean="0"/>
              <a:t>Determine</a:t>
            </a:r>
            <a:r>
              <a:rPr lang="en-US" dirty="0"/>
              <a:t> </a:t>
            </a:r>
            <a:r>
              <a:rPr lang="en-US" dirty="0" smtClean="0"/>
              <a:t>if the information you come in contact with at work needs to be protected</a:t>
            </a:r>
            <a:endParaRPr lang="en-US" dirty="0"/>
          </a:p>
        </p:txBody>
      </p:sp>
      <p:sp>
        <p:nvSpPr>
          <p:cNvPr id="2" name="Title 1"/>
          <p:cNvSpPr>
            <a:spLocks noGrp="1"/>
          </p:cNvSpPr>
          <p:nvPr>
            <p:ph type="title"/>
          </p:nvPr>
        </p:nvSpPr>
        <p:spPr/>
        <p:txBody>
          <a:bodyPr/>
          <a:lstStyle/>
          <a:p>
            <a:r>
              <a:rPr lang="en-US" dirty="0" smtClean="0"/>
              <a:t>Summary</a:t>
            </a:r>
            <a:endParaRPr lang="en-US" dirty="0"/>
          </a:p>
        </p:txBody>
      </p:sp>
      <p:pic>
        <p:nvPicPr>
          <p:cNvPr id="4" name="Picture 3" descr="\\estorage.ucr.edu\som\Groups\SOM Technology\HIPAA-Training\Images\92850418_jup.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7050" y="3829050"/>
            <a:ext cx="2266950" cy="302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83035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183880" cy="4187952"/>
          </a:xfrm>
        </p:spPr>
        <p:txBody>
          <a:bodyPr>
            <a:normAutofit fontScale="55000" lnSpcReduction="20000"/>
          </a:bodyPr>
          <a:lstStyle/>
          <a:p>
            <a:pPr marL="0" indent="0">
              <a:buNone/>
            </a:pPr>
            <a:r>
              <a:rPr lang="en-US" dirty="0"/>
              <a:t>Information Security:</a:t>
            </a:r>
          </a:p>
          <a:p>
            <a:pPr marL="0" indent="0">
              <a:buNone/>
            </a:pPr>
            <a:endParaRPr lang="en-US" dirty="0"/>
          </a:p>
          <a:p>
            <a:r>
              <a:rPr lang="en-US" sz="2800" dirty="0"/>
              <a:t>Your supervisor/manager</a:t>
            </a:r>
          </a:p>
          <a:p>
            <a:r>
              <a:rPr lang="en-US" sz="2800" dirty="0"/>
              <a:t>Information Security Officer: </a:t>
            </a:r>
            <a:r>
              <a:rPr lang="en-US" sz="2800" dirty="0" smtClean="0"/>
              <a:t>951.827.2483</a:t>
            </a:r>
            <a:endParaRPr lang="en-US" sz="2800" dirty="0"/>
          </a:p>
          <a:p>
            <a:r>
              <a:rPr lang="en-US" sz="2800" dirty="0"/>
              <a:t>Your department’s IT person</a:t>
            </a:r>
          </a:p>
          <a:p>
            <a:r>
              <a:rPr lang="en-US" sz="2800" dirty="0"/>
              <a:t>Help Desk: </a:t>
            </a:r>
            <a:r>
              <a:rPr lang="en-US" sz="2800" dirty="0" smtClean="0"/>
              <a:t>951.827.7676</a:t>
            </a:r>
            <a:endParaRPr lang="en-US" sz="2800" dirty="0"/>
          </a:p>
          <a:p>
            <a:pPr marL="0" indent="0">
              <a:buNone/>
            </a:pPr>
            <a:endParaRPr lang="en-US" dirty="0"/>
          </a:p>
          <a:p>
            <a:pPr marL="0" indent="0">
              <a:buNone/>
            </a:pPr>
            <a:endParaRPr lang="en-US" dirty="0"/>
          </a:p>
          <a:p>
            <a:pPr marL="0" indent="0">
              <a:buNone/>
            </a:pPr>
            <a:r>
              <a:rPr lang="en-US" dirty="0"/>
              <a:t>Privacy and Confidentiality</a:t>
            </a:r>
          </a:p>
          <a:p>
            <a:pPr marL="0" indent="0">
              <a:buNone/>
            </a:pPr>
            <a:endParaRPr lang="en-US" dirty="0"/>
          </a:p>
          <a:p>
            <a:r>
              <a:rPr lang="en-US" dirty="0"/>
              <a:t>Your supervisor/manager</a:t>
            </a:r>
          </a:p>
          <a:p>
            <a:r>
              <a:rPr lang="en-US" dirty="0"/>
              <a:t>Privacy Office: </a:t>
            </a:r>
            <a:r>
              <a:rPr lang="en-US" dirty="0" smtClean="0"/>
              <a:t>951.827.4672</a:t>
            </a:r>
            <a:endParaRPr lang="en-US" dirty="0"/>
          </a:p>
          <a:p>
            <a:r>
              <a:rPr lang="en-US" dirty="0"/>
              <a:t>Email: </a:t>
            </a:r>
            <a:r>
              <a:rPr lang="en-US" dirty="0" smtClean="0"/>
              <a:t>james.herron@ucr.edu</a:t>
            </a:r>
            <a:endParaRPr lang="en-US" dirty="0"/>
          </a:p>
          <a:p>
            <a:r>
              <a:rPr lang="en-US" dirty="0"/>
              <a:t>HIPAA website: </a:t>
            </a:r>
            <a:r>
              <a:rPr lang="en-US" dirty="0" smtClean="0"/>
              <a:t>https:</a:t>
            </a:r>
            <a:r>
              <a:rPr lang="en-US" dirty="0">
                <a:hlinkClick r:id="rId2"/>
              </a:rPr>
              <a:t>http://ucrhealthcompliance.ucr.edu/compliance/privacy_hipaa.html</a:t>
            </a:r>
            <a:endParaRPr lang="en-US" dirty="0"/>
          </a:p>
          <a:p>
            <a:r>
              <a:rPr lang="en-US" dirty="0"/>
              <a:t>UCOP HIPAA website: http://www.universityofcalifornia.edu/hipaa</a:t>
            </a:r>
          </a:p>
          <a:p>
            <a:endParaRPr lang="en-US" dirty="0"/>
          </a:p>
          <a:p>
            <a:endParaRPr lang="en-US" dirty="0"/>
          </a:p>
        </p:txBody>
      </p:sp>
      <p:sp>
        <p:nvSpPr>
          <p:cNvPr id="2" name="Title 1"/>
          <p:cNvSpPr>
            <a:spLocks noGrp="1"/>
          </p:cNvSpPr>
          <p:nvPr>
            <p:ph type="title"/>
          </p:nvPr>
        </p:nvSpPr>
        <p:spPr>
          <a:xfrm>
            <a:off x="533400" y="457200"/>
            <a:ext cx="8183880" cy="1051560"/>
          </a:xfrm>
        </p:spPr>
        <p:txBody>
          <a:bodyPr/>
          <a:lstStyle/>
          <a:p>
            <a:r>
              <a:rPr lang="en-US" dirty="0"/>
              <a:t>Resources</a:t>
            </a:r>
          </a:p>
        </p:txBody>
      </p:sp>
    </p:spTree>
    <p:extLst>
      <p:ext uri="{BB962C8B-B14F-4D97-AF65-F5344CB8AC3E}">
        <p14:creationId xmlns:p14="http://schemas.microsoft.com/office/powerpoint/2010/main" val="2624665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dirty="0" smtClean="0"/>
              <a:t>This self-paced course will take approximately 30 minutes to complete. If you exit the course before you finish, you will be able to continue where you left off when you return.</a:t>
            </a:r>
          </a:p>
          <a:p>
            <a:endParaRPr lang="en-US" dirty="0" smtClean="0"/>
          </a:p>
          <a:p>
            <a:r>
              <a:rPr lang="en-US" dirty="0" smtClean="0"/>
              <a:t>In some cases you will be presented with questions such as "What do you think?" or "What would you do?" and asked to pick the best option from a list of options. This means that you may be asked questions before you are presented with all of the information. If you are not sure of the answers to a question, start by asking yourself:</a:t>
            </a:r>
          </a:p>
          <a:p>
            <a:endParaRPr lang="en-US" dirty="0" smtClean="0"/>
          </a:p>
          <a:p>
            <a:pPr lvl="1">
              <a:buFont typeface="Courier New" pitchFamily="49" charset="0"/>
              <a:buChar char="o"/>
            </a:pPr>
            <a:r>
              <a:rPr lang="en-US" dirty="0" smtClean="0"/>
              <a:t>What types of personal and health information would I want protected?</a:t>
            </a:r>
          </a:p>
          <a:p>
            <a:pPr lvl="1">
              <a:buFont typeface="Courier New" pitchFamily="49" charset="0"/>
              <a:buChar char="o"/>
            </a:pPr>
            <a:r>
              <a:rPr lang="en-US" dirty="0" smtClean="0"/>
              <a:t>Under what circumstances would I want others to view or use this information?</a:t>
            </a:r>
          </a:p>
          <a:p>
            <a:endParaRPr lang="en-US" dirty="0" smtClean="0"/>
          </a:p>
          <a:p>
            <a:r>
              <a:rPr lang="en-US" dirty="0" smtClean="0"/>
              <a:t>The following questions should guide your thinking as you progress through this course:</a:t>
            </a:r>
          </a:p>
          <a:p>
            <a:endParaRPr lang="en-US" dirty="0" smtClean="0"/>
          </a:p>
          <a:p>
            <a:pPr lvl="1">
              <a:buFont typeface="Courier New" pitchFamily="49" charset="0"/>
              <a:buChar char="o"/>
            </a:pPr>
            <a:r>
              <a:rPr lang="en-US" dirty="0" smtClean="0"/>
              <a:t>What types of information must be protected under state and federal privacy laws? </a:t>
            </a:r>
          </a:p>
          <a:p>
            <a:pPr lvl="1">
              <a:buFont typeface="Courier New" pitchFamily="49" charset="0"/>
              <a:buChar char="o"/>
            </a:pPr>
            <a:r>
              <a:rPr lang="en-US" dirty="0" smtClean="0"/>
              <a:t>How can I maintain the privacy and security of protected information and why is it important?</a:t>
            </a:r>
          </a:p>
          <a:p>
            <a:pPr lvl="1">
              <a:buFont typeface="Courier New" pitchFamily="49" charset="0"/>
              <a:buChar char="o"/>
            </a:pPr>
            <a:r>
              <a:rPr lang="en-US" dirty="0" smtClean="0"/>
              <a:t>What rights do patients have regarding access and use of medical information?</a:t>
            </a:r>
          </a:p>
          <a:p>
            <a:pPr lvl="1">
              <a:buFont typeface="Courier New" pitchFamily="49" charset="0"/>
              <a:buChar char="o"/>
            </a:pPr>
            <a:r>
              <a:rPr lang="en-US" dirty="0" smtClean="0"/>
              <a:t>What are my responsibilities for reporting incidents?</a:t>
            </a:r>
          </a:p>
          <a:p>
            <a:pPr lvl="1">
              <a:buFont typeface="Courier New" pitchFamily="49" charset="0"/>
              <a:buChar char="o"/>
            </a:pPr>
            <a:r>
              <a:rPr lang="en-US" dirty="0" smtClean="0"/>
              <a:t>What are the consequences and financial penalties for non-compliance?</a:t>
            </a:r>
            <a:endParaRPr lang="en-US" dirty="0"/>
          </a:p>
        </p:txBody>
      </p:sp>
      <p:sp>
        <p:nvSpPr>
          <p:cNvPr id="2" name="Title 1"/>
          <p:cNvSpPr>
            <a:spLocks noGrp="1"/>
          </p:cNvSpPr>
          <p:nvPr>
            <p:ph type="title"/>
          </p:nvPr>
        </p:nvSpPr>
        <p:spPr/>
        <p:txBody>
          <a:bodyPr/>
          <a:lstStyle/>
          <a:p>
            <a:r>
              <a:rPr lang="en-US" dirty="0" smtClean="0"/>
              <a:t>Summary</a:t>
            </a:r>
            <a:endParaRPr lang="en-US" dirty="0"/>
          </a:p>
        </p:txBody>
      </p:sp>
    </p:spTree>
    <p:extLst>
      <p:ext uri="{BB962C8B-B14F-4D97-AF65-F5344CB8AC3E}">
        <p14:creationId xmlns:p14="http://schemas.microsoft.com/office/powerpoint/2010/main" val="933646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6629400" cy="4525963"/>
          </a:xfrm>
        </p:spPr>
        <p:txBody>
          <a:bodyPr>
            <a:normAutofit fontScale="85000" lnSpcReduction="20000"/>
          </a:bodyPr>
          <a:lstStyle/>
          <a:p>
            <a:r>
              <a:rPr lang="en-US" dirty="0" smtClean="0"/>
              <a:t>State and federal privacy laws require that we protect an individual’s personal and medical information. </a:t>
            </a:r>
          </a:p>
          <a:p>
            <a:endParaRPr lang="en-US" dirty="0" smtClean="0"/>
          </a:p>
          <a:p>
            <a:r>
              <a:rPr lang="en-US" dirty="0" smtClean="0"/>
              <a:t>At the end of this lesson, you will be able to:</a:t>
            </a:r>
          </a:p>
          <a:p>
            <a:endParaRPr lang="en-US" dirty="0" smtClean="0"/>
          </a:p>
          <a:p>
            <a:pPr lvl="1">
              <a:buFont typeface="Courier New" pitchFamily="49" charset="0"/>
              <a:buChar char="o"/>
            </a:pPr>
            <a:r>
              <a:rPr lang="en-US" dirty="0" smtClean="0"/>
              <a:t>Identify the types of information required to be protected under California's state privacy laws</a:t>
            </a:r>
          </a:p>
          <a:p>
            <a:pPr lvl="1">
              <a:buFont typeface="Courier New" pitchFamily="49" charset="0"/>
              <a:buChar char="o"/>
            </a:pPr>
            <a:r>
              <a:rPr lang="en-US" dirty="0" smtClean="0"/>
              <a:t>Identify the types of information required to be protected under the federal Health Insurance Portability and Accountability Act (HIPAA)</a:t>
            </a:r>
          </a:p>
          <a:p>
            <a:pPr lvl="1">
              <a:buFont typeface="Courier New" pitchFamily="49" charset="0"/>
              <a:buChar char="o"/>
            </a:pPr>
            <a:r>
              <a:rPr lang="en-US" dirty="0" smtClean="0"/>
              <a:t>Determine if the information you come in contact with at work needs to be protected</a:t>
            </a:r>
          </a:p>
          <a:p>
            <a:endParaRPr lang="en-US" dirty="0"/>
          </a:p>
        </p:txBody>
      </p:sp>
      <p:sp>
        <p:nvSpPr>
          <p:cNvPr id="2" name="Title 1"/>
          <p:cNvSpPr>
            <a:spLocks noGrp="1"/>
          </p:cNvSpPr>
          <p:nvPr>
            <p:ph type="title"/>
          </p:nvPr>
        </p:nvSpPr>
        <p:spPr/>
        <p:txBody>
          <a:bodyPr/>
          <a:lstStyle/>
          <a:p>
            <a:r>
              <a:rPr lang="en-US" dirty="0" smtClean="0"/>
              <a:t>Privacy Laws - Introduction</a:t>
            </a:r>
            <a:endParaRPr lang="en-US" dirty="0"/>
          </a:p>
        </p:txBody>
      </p:sp>
      <p:pic>
        <p:nvPicPr>
          <p:cNvPr id="4" name="Picture 3" descr="\\estorage.ucr.edu\som\Groups\SOM Technology\HIPAA-Training\Images\92850418_jup.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7050" y="3796393"/>
            <a:ext cx="2266950" cy="302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3622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6934200" cy="4525963"/>
          </a:xfrm>
        </p:spPr>
        <p:txBody>
          <a:bodyPr>
            <a:normAutofit fontScale="85000" lnSpcReduction="20000"/>
          </a:bodyPr>
          <a:lstStyle/>
          <a:p>
            <a:r>
              <a:rPr lang="en-US" dirty="0" smtClean="0"/>
              <a:t>California state privacy laws require that we protect an individual’s personal and medical information. </a:t>
            </a:r>
          </a:p>
          <a:p>
            <a:endParaRPr lang="en-US" dirty="0" smtClean="0"/>
          </a:p>
          <a:p>
            <a:r>
              <a:rPr lang="en-US" dirty="0" smtClean="0"/>
              <a:t>Personal information is a person’s first name (or first initial) and last name combined with one or more of the following:</a:t>
            </a:r>
          </a:p>
          <a:p>
            <a:endParaRPr lang="en-US" dirty="0" smtClean="0"/>
          </a:p>
          <a:p>
            <a:pPr lvl="1">
              <a:buFont typeface="Courier New" pitchFamily="49" charset="0"/>
              <a:buChar char="o"/>
            </a:pPr>
            <a:r>
              <a:rPr lang="en-US" dirty="0" smtClean="0"/>
              <a:t>Social security number (SSN)</a:t>
            </a:r>
          </a:p>
          <a:p>
            <a:pPr lvl="1">
              <a:buFont typeface="Courier New" pitchFamily="49" charset="0"/>
              <a:buChar char="o"/>
            </a:pPr>
            <a:r>
              <a:rPr lang="en-US" dirty="0" smtClean="0"/>
              <a:t>Driver’s license number</a:t>
            </a:r>
          </a:p>
          <a:p>
            <a:pPr lvl="1">
              <a:buFont typeface="Courier New" pitchFamily="49" charset="0"/>
              <a:buChar char="o"/>
            </a:pPr>
            <a:r>
              <a:rPr lang="en-US" dirty="0" smtClean="0"/>
              <a:t>California identification number</a:t>
            </a:r>
          </a:p>
          <a:p>
            <a:pPr lvl="1">
              <a:buFont typeface="Courier New" pitchFamily="49" charset="0"/>
              <a:buChar char="o"/>
            </a:pPr>
            <a:r>
              <a:rPr lang="en-US" dirty="0" smtClean="0"/>
              <a:t>Credit, debit card, or bank account number (with pin or password)</a:t>
            </a:r>
          </a:p>
          <a:p>
            <a:pPr lvl="1">
              <a:buFont typeface="Courier New" pitchFamily="49" charset="0"/>
              <a:buChar char="o"/>
            </a:pPr>
            <a:r>
              <a:rPr lang="en-US" dirty="0" smtClean="0"/>
              <a:t>Medical or health insurance information</a:t>
            </a:r>
            <a:endParaRPr lang="en-US" dirty="0"/>
          </a:p>
        </p:txBody>
      </p:sp>
      <p:sp>
        <p:nvSpPr>
          <p:cNvPr id="2" name="Title 1"/>
          <p:cNvSpPr>
            <a:spLocks noGrp="1"/>
          </p:cNvSpPr>
          <p:nvPr>
            <p:ph type="title"/>
          </p:nvPr>
        </p:nvSpPr>
        <p:spPr/>
        <p:txBody>
          <a:bodyPr/>
          <a:lstStyle/>
          <a:p>
            <a:r>
              <a:rPr lang="en-US" dirty="0" smtClean="0"/>
              <a:t>Personal Information</a:t>
            </a:r>
            <a:endParaRPr lang="en-US" dirty="0"/>
          </a:p>
        </p:txBody>
      </p:sp>
      <p:pic>
        <p:nvPicPr>
          <p:cNvPr id="4" name="Picture 3" descr="\\estorage.ucr.edu\som\Groups\SOM Technology\HIPAA-Training\Images\84782607_jup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28030" y="4724400"/>
            <a:ext cx="2215969" cy="2144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9786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005071"/>
          </a:xfrm>
        </p:spPr>
        <p:txBody>
          <a:bodyPr>
            <a:normAutofit fontScale="77500" lnSpcReduction="20000"/>
          </a:bodyPr>
          <a:lstStyle/>
          <a:p>
            <a:r>
              <a:rPr lang="en-US" dirty="0" smtClean="0"/>
              <a:t>California state law also protects a patient’s medical information.</a:t>
            </a:r>
          </a:p>
          <a:p>
            <a:endParaRPr lang="en-US" dirty="0" smtClean="0"/>
          </a:p>
          <a:p>
            <a:r>
              <a:rPr lang="en-US" dirty="0" smtClean="0"/>
              <a:t>According to Confidentiality of Medical Information Act (CMIA), medical information means any individually identifiable information in the possession of or derived from a provider of healthcare service, health plan, pharmaceutical company, or contractor regarding a patient’s medical history, mental or physical condition, or treatment. (California Civil Code 56.05(g))</a:t>
            </a:r>
          </a:p>
          <a:p>
            <a:endParaRPr lang="en-US" dirty="0" smtClean="0"/>
          </a:p>
          <a:p>
            <a:r>
              <a:rPr lang="en-US" dirty="0" smtClean="0"/>
              <a:t>CMIA prohibits disclosure of “medical information” without prior authorization unless permitted by law. (California Civil Code 56.10)</a:t>
            </a:r>
            <a:endParaRPr lang="en-US" dirty="0"/>
          </a:p>
        </p:txBody>
      </p:sp>
      <p:sp>
        <p:nvSpPr>
          <p:cNvPr id="2" name="Title 1"/>
          <p:cNvSpPr>
            <a:spLocks noGrp="1"/>
          </p:cNvSpPr>
          <p:nvPr>
            <p:ph type="title"/>
          </p:nvPr>
        </p:nvSpPr>
        <p:spPr/>
        <p:txBody>
          <a:bodyPr/>
          <a:lstStyle/>
          <a:p>
            <a:r>
              <a:rPr lang="en-US" dirty="0" smtClean="0"/>
              <a:t>Medical Information</a:t>
            </a:r>
            <a:endParaRPr lang="en-US" dirty="0"/>
          </a:p>
        </p:txBody>
      </p:sp>
      <p:pic>
        <p:nvPicPr>
          <p:cNvPr id="4" name="Picture 3" descr="\\estorage.ucr.edu\som\Groups\SOM Technology\HIPAA-Training\Images\84486803_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93924" y="5029200"/>
            <a:ext cx="2750076"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9008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If I were to tell you that the person pictured is a patient being treated for migraine headaches and that her name is “Julie Walker”, or if I sent you this information in an email, do you think that this would be disclosing information that is protected by law?</a:t>
            </a:r>
          </a:p>
          <a:p>
            <a:r>
              <a:rPr lang="en-US" dirty="0" smtClean="0">
                <a:hlinkClick r:id="rId2" action="ppaction://hlinksldjump"/>
              </a:rPr>
              <a:t>Yes</a:t>
            </a:r>
            <a:endParaRPr lang="en-US" dirty="0" smtClean="0"/>
          </a:p>
          <a:p>
            <a:r>
              <a:rPr lang="en-US" dirty="0" smtClean="0">
                <a:hlinkClick r:id="rId3" action="ppaction://hlinksldjump"/>
              </a:rPr>
              <a:t>No</a:t>
            </a:r>
            <a:endParaRPr lang="en-US" dirty="0" smtClean="0"/>
          </a:p>
          <a:p>
            <a:r>
              <a:rPr lang="en-US" dirty="0" smtClean="0">
                <a:hlinkClick r:id="rId3" action="ppaction://hlinksldjump"/>
              </a:rPr>
              <a:t>I am not sure</a:t>
            </a:r>
            <a:endParaRPr lang="en-US" dirty="0" smtClean="0"/>
          </a:p>
        </p:txBody>
      </p:sp>
      <p:sp>
        <p:nvSpPr>
          <p:cNvPr id="2" name="Title 1"/>
          <p:cNvSpPr>
            <a:spLocks noGrp="1"/>
          </p:cNvSpPr>
          <p:nvPr>
            <p:ph type="title"/>
          </p:nvPr>
        </p:nvSpPr>
        <p:spPr/>
        <p:txBody>
          <a:bodyPr/>
          <a:lstStyle/>
          <a:p>
            <a:r>
              <a:rPr lang="en-US" dirty="0" smtClean="0"/>
              <a:t>What Do You Think</a:t>
            </a:r>
            <a:endParaRPr lang="en-US" dirty="0"/>
          </a:p>
        </p:txBody>
      </p:sp>
      <p:pic>
        <p:nvPicPr>
          <p:cNvPr id="4" name="Picture 3" descr="\\estorage.ucr.edu\som\Groups\SOM Technology\HIPAA-Training\Images\whatdoyouthink_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10200" y="4191000"/>
            <a:ext cx="3505200" cy="25273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6492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Try again. Here is a tip: Do you think that a person’s medical condition should be shared with others? How would you feel if someone told other people about a medical condition that you had?</a:t>
            </a:r>
            <a:endParaRPr lang="en-US" dirty="0"/>
          </a:p>
        </p:txBody>
      </p:sp>
      <p:sp>
        <p:nvSpPr>
          <p:cNvPr id="2" name="Title 1"/>
          <p:cNvSpPr>
            <a:spLocks noGrp="1"/>
          </p:cNvSpPr>
          <p:nvPr>
            <p:ph type="title"/>
          </p:nvPr>
        </p:nvSpPr>
        <p:spPr/>
        <p:txBody>
          <a:bodyPr/>
          <a:lstStyle/>
          <a:p>
            <a:r>
              <a:rPr lang="en-US" dirty="0" smtClean="0"/>
              <a:t>Incorrect</a:t>
            </a:r>
            <a:endParaRPr lang="en-US" dirty="0"/>
          </a:p>
        </p:txBody>
      </p:sp>
    </p:spTree>
    <p:extLst>
      <p:ext uri="{BB962C8B-B14F-4D97-AF65-F5344CB8AC3E}">
        <p14:creationId xmlns:p14="http://schemas.microsoft.com/office/powerpoint/2010/main" val="3600854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You cannot disclose information about a patient’s medical condition. Why? Both their name and their medical condition is protected under California state law and under the federal Health Insurance Portability and Accountability Act (HIPAA), which we will look at next.</a:t>
            </a:r>
            <a:endParaRPr lang="en-US" dirty="0"/>
          </a:p>
        </p:txBody>
      </p:sp>
      <p:sp>
        <p:nvSpPr>
          <p:cNvPr id="2" name="Title 1"/>
          <p:cNvSpPr>
            <a:spLocks noGrp="1"/>
          </p:cNvSpPr>
          <p:nvPr>
            <p:ph type="title"/>
          </p:nvPr>
        </p:nvSpPr>
        <p:spPr/>
        <p:txBody>
          <a:bodyPr/>
          <a:lstStyle/>
          <a:p>
            <a:r>
              <a:rPr lang="en-US" dirty="0" smtClean="0"/>
              <a:t>Correct</a:t>
            </a:r>
            <a:endParaRPr lang="en-US" dirty="0"/>
          </a:p>
        </p:txBody>
      </p:sp>
    </p:spTree>
    <p:extLst>
      <p:ext uri="{BB962C8B-B14F-4D97-AF65-F5344CB8AC3E}">
        <p14:creationId xmlns:p14="http://schemas.microsoft.com/office/powerpoint/2010/main" val="32201458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Concours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4_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567</TotalTime>
  <Words>1500</Words>
  <Application>Microsoft Office PowerPoint</Application>
  <PresentationFormat>On-screen Show (4:3)</PresentationFormat>
  <Paragraphs>151</Paragraphs>
  <Slides>21</Slides>
  <Notes>0</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Concourse</vt:lpstr>
      <vt:lpstr>1_Concourse</vt:lpstr>
      <vt:lpstr>4_Concourse</vt:lpstr>
      <vt:lpstr>UC Riverside Health  Training and Development</vt:lpstr>
      <vt:lpstr>Privacy and Security Training -Introduction</vt:lpstr>
      <vt:lpstr>Summary</vt:lpstr>
      <vt:lpstr>Privacy Laws - Introduction</vt:lpstr>
      <vt:lpstr>Personal Information</vt:lpstr>
      <vt:lpstr>Medical Information</vt:lpstr>
      <vt:lpstr>What Do You Think</vt:lpstr>
      <vt:lpstr>Incorrect</vt:lpstr>
      <vt:lpstr>Correct</vt:lpstr>
      <vt:lpstr>Health Insurance Portability &amp; Accountability Act</vt:lpstr>
      <vt:lpstr>HIPAA</vt:lpstr>
      <vt:lpstr>HIPAA</vt:lpstr>
      <vt:lpstr>What Do You Think?</vt:lpstr>
      <vt:lpstr>Incorrect</vt:lpstr>
      <vt:lpstr>Correct</vt:lpstr>
      <vt:lpstr>What Do You Think?</vt:lpstr>
      <vt:lpstr>Incorrect</vt:lpstr>
      <vt:lpstr>Correct</vt:lpstr>
      <vt:lpstr>Perspective</vt:lpstr>
      <vt:lpstr>Summary</vt:lpstr>
      <vt:lpstr>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and Development</dc:title>
  <dc:creator>ado008</dc:creator>
  <cp:lastModifiedBy>Nastassia Valenzuela</cp:lastModifiedBy>
  <cp:revision>60</cp:revision>
  <cp:lastPrinted>2012-07-17T15:42:41Z</cp:lastPrinted>
  <dcterms:created xsi:type="dcterms:W3CDTF">2012-07-03T21:07:56Z</dcterms:created>
  <dcterms:modified xsi:type="dcterms:W3CDTF">2013-01-23T00:06:40Z</dcterms:modified>
</cp:coreProperties>
</file>